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57" r:id="rId5"/>
    <p:sldId id="279" r:id="rId6"/>
    <p:sldId id="280" r:id="rId7"/>
    <p:sldId id="278" r:id="rId8"/>
    <p:sldId id="281" r:id="rId9"/>
    <p:sldId id="277" r:id="rId10"/>
    <p:sldId id="276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9E277-BEB2-48DA-A852-1DDE8EC897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9019C5-3179-4D2C-A8A6-97E9F0CC23C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/>
            <a:t>Objasni specifičnost prehrane pauka.</a:t>
          </a:r>
        </a:p>
      </dgm:t>
    </dgm:pt>
    <dgm:pt modelId="{DFC11FAC-F344-4AA2-A90C-9BC8F232A0AF}" type="parTrans" cxnId="{C191EFBB-3807-4008-8618-45456E892F82}">
      <dgm:prSet/>
      <dgm:spPr/>
      <dgm:t>
        <a:bodyPr/>
        <a:lstStyle/>
        <a:p>
          <a:endParaRPr lang="hr-HR"/>
        </a:p>
      </dgm:t>
    </dgm:pt>
    <dgm:pt modelId="{D90247D5-97B0-4980-9930-8F3A7AC3637E}" type="sibTrans" cxnId="{C191EFBB-3807-4008-8618-45456E892F82}">
      <dgm:prSet/>
      <dgm:spPr/>
      <dgm:t>
        <a:bodyPr/>
        <a:lstStyle/>
        <a:p>
          <a:endParaRPr lang="hr-HR"/>
        </a:p>
      </dgm:t>
    </dgm:pt>
    <dgm:pt modelId="{E059A20E-E968-444B-87D8-C00ABC681302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Obrazloži imaju li svi kukci jednako građene usne organe.</a:t>
          </a:r>
        </a:p>
      </dgm:t>
    </dgm:pt>
    <dgm:pt modelId="{F21AD9C2-2CDC-4330-89C9-82096472C9B0}" type="parTrans" cxnId="{1A9F3572-C3D4-4914-8413-6810AA1F39CF}">
      <dgm:prSet/>
      <dgm:spPr/>
      <dgm:t>
        <a:bodyPr/>
        <a:lstStyle/>
        <a:p>
          <a:endParaRPr lang="hr-HR"/>
        </a:p>
      </dgm:t>
    </dgm:pt>
    <dgm:pt modelId="{5F8DCC47-B510-46DF-AE11-1D9DE6919AFC}" type="sibTrans" cxnId="{1A9F3572-C3D4-4914-8413-6810AA1F39CF}">
      <dgm:prSet/>
      <dgm:spPr/>
      <dgm:t>
        <a:bodyPr/>
        <a:lstStyle/>
        <a:p>
          <a:endParaRPr lang="hr-HR"/>
        </a:p>
      </dgm:t>
    </dgm:pt>
    <dgm:pt modelId="{B135B3BB-FEEB-4F40-B6D9-FA40799C4449}">
      <dgm:prSet phldrT="[Teks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Opiši prehranu sjedilačkih </a:t>
          </a:r>
          <a:r>
            <a:rPr lang="hr-HR" dirty="0" smtClean="0">
              <a:solidFill>
                <a:schemeClr val="tx1"/>
              </a:solidFill>
            </a:rPr>
            <a:t>organizama.</a:t>
          </a:r>
          <a:endParaRPr lang="hr-HR" dirty="0">
            <a:solidFill>
              <a:schemeClr val="tx1"/>
            </a:solidFill>
          </a:endParaRPr>
        </a:p>
      </dgm:t>
    </dgm:pt>
    <dgm:pt modelId="{0B672449-EC2F-470D-B0B0-B795B0EE64B0}" type="parTrans" cxnId="{FB2B767A-B1F7-40CC-AA62-F66B3AD39AAB}">
      <dgm:prSet/>
      <dgm:spPr/>
      <dgm:t>
        <a:bodyPr/>
        <a:lstStyle/>
        <a:p>
          <a:endParaRPr lang="hr-HR"/>
        </a:p>
      </dgm:t>
    </dgm:pt>
    <dgm:pt modelId="{5D55EA8E-FA84-41B2-9B9E-C8C5EF3EE38A}" type="sibTrans" cxnId="{FB2B767A-B1F7-40CC-AA62-F66B3AD39AAB}">
      <dgm:prSet/>
      <dgm:spPr/>
      <dgm:t>
        <a:bodyPr/>
        <a:lstStyle/>
        <a:p>
          <a:endParaRPr lang="hr-HR"/>
        </a:p>
      </dgm:t>
    </dgm:pt>
    <dgm:pt modelId="{FA6B157B-E115-40BB-ABB7-21A1E9B67EF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dirty="0"/>
            <a:t>O čemu ovisi oblik i građa zuba </a:t>
          </a:r>
          <a:r>
            <a:rPr lang="hr-HR" dirty="0" smtClean="0"/>
            <a:t>nekih </a:t>
          </a:r>
          <a:r>
            <a:rPr lang="hr-HR" dirty="0"/>
            <a:t>skupina organizama?</a:t>
          </a:r>
        </a:p>
      </dgm:t>
    </dgm:pt>
    <dgm:pt modelId="{3194752C-5612-4EE8-9808-5D92435F1A58}" type="parTrans" cxnId="{E61F026D-439D-4969-8FB8-AEAEAC92DD9C}">
      <dgm:prSet/>
      <dgm:spPr/>
      <dgm:t>
        <a:bodyPr/>
        <a:lstStyle/>
        <a:p>
          <a:endParaRPr lang="hr-HR"/>
        </a:p>
      </dgm:t>
    </dgm:pt>
    <dgm:pt modelId="{F191E67C-40F0-42A7-A3BF-2ED9D191C232}" type="sibTrans" cxnId="{E61F026D-439D-4969-8FB8-AEAEAC92DD9C}">
      <dgm:prSet/>
      <dgm:spPr/>
      <dgm:t>
        <a:bodyPr/>
        <a:lstStyle/>
        <a:p>
          <a:endParaRPr lang="hr-HR"/>
        </a:p>
      </dgm:t>
    </dgm:pt>
    <dgm:pt modelId="{F66099B0-B6FD-433E-88A9-9FB011F0952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dirty="0"/>
            <a:t>Što je nečisnica?</a:t>
          </a:r>
        </a:p>
      </dgm:t>
    </dgm:pt>
    <dgm:pt modelId="{E70BDE28-F154-445E-B990-32C6C194DBF9}" type="parTrans" cxnId="{8845F1CE-D8F5-43FF-B5ED-CDC8116FCA9B}">
      <dgm:prSet/>
      <dgm:spPr/>
      <dgm:t>
        <a:bodyPr/>
        <a:lstStyle/>
        <a:p>
          <a:endParaRPr lang="hr-HR"/>
        </a:p>
      </dgm:t>
    </dgm:pt>
    <dgm:pt modelId="{59479A88-7BCB-4101-B26C-B7456EB602EA}" type="sibTrans" cxnId="{8845F1CE-D8F5-43FF-B5ED-CDC8116FCA9B}">
      <dgm:prSet/>
      <dgm:spPr/>
      <dgm:t>
        <a:bodyPr/>
        <a:lstStyle/>
        <a:p>
          <a:endParaRPr lang="hr-HR"/>
        </a:p>
      </dgm:t>
    </dgm:pt>
    <dgm:pt modelId="{8B4C209C-19E2-4A2B-B390-7975318F1FD8}" type="pres">
      <dgm:prSet presAssocID="{72D9E277-BEB2-48DA-A852-1DDE8EC8976C}" presName="CompostProcess" presStyleCnt="0">
        <dgm:presLayoutVars>
          <dgm:dir/>
          <dgm:resizeHandles val="exact"/>
        </dgm:presLayoutVars>
      </dgm:prSet>
      <dgm:spPr/>
    </dgm:pt>
    <dgm:pt modelId="{95C7CF78-9919-46BB-99C6-C0A2D09FFBB2}" type="pres">
      <dgm:prSet presAssocID="{72D9E277-BEB2-48DA-A852-1DDE8EC8976C}" presName="arrow" presStyleLbl="bgShp" presStyleIdx="0" presStyleCnt="1"/>
      <dgm:spPr/>
    </dgm:pt>
    <dgm:pt modelId="{0B38E60C-9AF8-4141-B55E-1C733AC707DF}" type="pres">
      <dgm:prSet presAssocID="{72D9E277-BEB2-48DA-A852-1DDE8EC8976C}" presName="linearProcess" presStyleCnt="0"/>
      <dgm:spPr/>
    </dgm:pt>
    <dgm:pt modelId="{5BCE42DA-2117-4826-AAA6-76642960AE5F}" type="pres">
      <dgm:prSet presAssocID="{F66099B0-B6FD-433E-88A9-9FB011F0952E}" presName="textNode" presStyleLbl="node1" presStyleIdx="0" presStyleCnt="5" custLinFactNeighborX="15297" custLinFactNeighborY="4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A2D2D2-AB83-4AC4-9786-7BFA3E134223}" type="pres">
      <dgm:prSet presAssocID="{59479A88-7BCB-4101-B26C-B7456EB602EA}" presName="sibTrans" presStyleCnt="0"/>
      <dgm:spPr/>
    </dgm:pt>
    <dgm:pt modelId="{66BEDDD9-C49F-4C33-8FAB-298C6FB33EEA}" type="pres">
      <dgm:prSet presAssocID="{FA6B157B-E115-40BB-ABB7-21A1E9B67EF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DC587-3E0E-4386-949C-C6E6BF6CC816}" type="pres">
      <dgm:prSet presAssocID="{F191E67C-40F0-42A7-A3BF-2ED9D191C232}" presName="sibTrans" presStyleCnt="0"/>
      <dgm:spPr/>
    </dgm:pt>
    <dgm:pt modelId="{BBD49BDF-84C7-4D44-B108-A2966011DEA1}" type="pres">
      <dgm:prSet presAssocID="{B69019C5-3179-4D2C-A8A6-97E9F0CC23C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641EC8-1A68-4315-B866-A705C67ECC1E}" type="pres">
      <dgm:prSet presAssocID="{D90247D5-97B0-4980-9930-8F3A7AC3637E}" presName="sibTrans" presStyleCnt="0"/>
      <dgm:spPr/>
    </dgm:pt>
    <dgm:pt modelId="{36371A3A-1C33-457C-8F76-058CDDB29A77}" type="pres">
      <dgm:prSet presAssocID="{E059A20E-E968-444B-87D8-C00ABC68130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715656-6CCB-445D-A85C-20D7DF45FFF5}" type="pres">
      <dgm:prSet presAssocID="{5F8DCC47-B510-46DF-AE11-1D9DE6919AFC}" presName="sibTrans" presStyleCnt="0"/>
      <dgm:spPr/>
    </dgm:pt>
    <dgm:pt modelId="{49E07ABF-407B-4035-B8E9-FC775B5EFB58}" type="pres">
      <dgm:prSet presAssocID="{B135B3BB-FEEB-4F40-B6D9-FA40799C444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9F3572-C3D4-4914-8413-6810AA1F39CF}" srcId="{72D9E277-BEB2-48DA-A852-1DDE8EC8976C}" destId="{E059A20E-E968-444B-87D8-C00ABC681302}" srcOrd="3" destOrd="0" parTransId="{F21AD9C2-2CDC-4330-89C9-82096472C9B0}" sibTransId="{5F8DCC47-B510-46DF-AE11-1D9DE6919AFC}"/>
    <dgm:cxn modelId="{F73F5899-7254-4245-90BD-CA50355B425D}" type="presOf" srcId="{F66099B0-B6FD-433E-88A9-9FB011F0952E}" destId="{5BCE42DA-2117-4826-AAA6-76642960AE5F}" srcOrd="0" destOrd="0" presId="urn:microsoft.com/office/officeart/2005/8/layout/hProcess9"/>
    <dgm:cxn modelId="{98E04050-6EFC-4B93-88B7-69A26C6F26F0}" type="presOf" srcId="{E059A20E-E968-444B-87D8-C00ABC681302}" destId="{36371A3A-1C33-457C-8F76-058CDDB29A77}" srcOrd="0" destOrd="0" presId="urn:microsoft.com/office/officeart/2005/8/layout/hProcess9"/>
    <dgm:cxn modelId="{E61F026D-439D-4969-8FB8-AEAEAC92DD9C}" srcId="{72D9E277-BEB2-48DA-A852-1DDE8EC8976C}" destId="{FA6B157B-E115-40BB-ABB7-21A1E9B67EFD}" srcOrd="1" destOrd="0" parTransId="{3194752C-5612-4EE8-9808-5D92435F1A58}" sibTransId="{F191E67C-40F0-42A7-A3BF-2ED9D191C232}"/>
    <dgm:cxn modelId="{FB2B767A-B1F7-40CC-AA62-F66B3AD39AAB}" srcId="{72D9E277-BEB2-48DA-A852-1DDE8EC8976C}" destId="{B135B3BB-FEEB-4F40-B6D9-FA40799C4449}" srcOrd="4" destOrd="0" parTransId="{0B672449-EC2F-470D-B0B0-B795B0EE64B0}" sibTransId="{5D55EA8E-FA84-41B2-9B9E-C8C5EF3EE38A}"/>
    <dgm:cxn modelId="{5AAE63A4-562B-4C64-A82B-177CC0617ACA}" type="presOf" srcId="{FA6B157B-E115-40BB-ABB7-21A1E9B67EFD}" destId="{66BEDDD9-C49F-4C33-8FAB-298C6FB33EEA}" srcOrd="0" destOrd="0" presId="urn:microsoft.com/office/officeart/2005/8/layout/hProcess9"/>
    <dgm:cxn modelId="{45D8BC5E-C832-4E74-8E22-0F30D0871FB6}" type="presOf" srcId="{B69019C5-3179-4D2C-A8A6-97E9F0CC23C8}" destId="{BBD49BDF-84C7-4D44-B108-A2966011DEA1}" srcOrd="0" destOrd="0" presId="urn:microsoft.com/office/officeart/2005/8/layout/hProcess9"/>
    <dgm:cxn modelId="{8845F1CE-D8F5-43FF-B5ED-CDC8116FCA9B}" srcId="{72D9E277-BEB2-48DA-A852-1DDE8EC8976C}" destId="{F66099B0-B6FD-433E-88A9-9FB011F0952E}" srcOrd="0" destOrd="0" parTransId="{E70BDE28-F154-445E-B990-32C6C194DBF9}" sibTransId="{59479A88-7BCB-4101-B26C-B7456EB602EA}"/>
    <dgm:cxn modelId="{C109BE73-BB0F-446A-9B1F-63AF0C55BCDC}" type="presOf" srcId="{72D9E277-BEB2-48DA-A852-1DDE8EC8976C}" destId="{8B4C209C-19E2-4A2B-B390-7975318F1FD8}" srcOrd="0" destOrd="0" presId="urn:microsoft.com/office/officeart/2005/8/layout/hProcess9"/>
    <dgm:cxn modelId="{C191EFBB-3807-4008-8618-45456E892F82}" srcId="{72D9E277-BEB2-48DA-A852-1DDE8EC8976C}" destId="{B69019C5-3179-4D2C-A8A6-97E9F0CC23C8}" srcOrd="2" destOrd="0" parTransId="{DFC11FAC-F344-4AA2-A90C-9BC8F232A0AF}" sibTransId="{D90247D5-97B0-4980-9930-8F3A7AC3637E}"/>
    <dgm:cxn modelId="{821E9737-7822-4552-B949-6E31385611C3}" type="presOf" srcId="{B135B3BB-FEEB-4F40-B6D9-FA40799C4449}" destId="{49E07ABF-407B-4035-B8E9-FC775B5EFB58}" srcOrd="0" destOrd="0" presId="urn:microsoft.com/office/officeart/2005/8/layout/hProcess9"/>
    <dgm:cxn modelId="{BF8C27B4-87CB-400C-B938-85B0A38FE4A7}" type="presParOf" srcId="{8B4C209C-19E2-4A2B-B390-7975318F1FD8}" destId="{95C7CF78-9919-46BB-99C6-C0A2D09FFBB2}" srcOrd="0" destOrd="0" presId="urn:microsoft.com/office/officeart/2005/8/layout/hProcess9"/>
    <dgm:cxn modelId="{F58D2429-1FD5-48AD-8C39-49EC41E2117C}" type="presParOf" srcId="{8B4C209C-19E2-4A2B-B390-7975318F1FD8}" destId="{0B38E60C-9AF8-4141-B55E-1C733AC707DF}" srcOrd="1" destOrd="0" presId="urn:microsoft.com/office/officeart/2005/8/layout/hProcess9"/>
    <dgm:cxn modelId="{5A6B2330-F4E9-482D-B967-4DD37093F07C}" type="presParOf" srcId="{0B38E60C-9AF8-4141-B55E-1C733AC707DF}" destId="{5BCE42DA-2117-4826-AAA6-76642960AE5F}" srcOrd="0" destOrd="0" presId="urn:microsoft.com/office/officeart/2005/8/layout/hProcess9"/>
    <dgm:cxn modelId="{67FC3F62-A767-4454-8881-FAA8A782E512}" type="presParOf" srcId="{0B38E60C-9AF8-4141-B55E-1C733AC707DF}" destId="{52A2D2D2-AB83-4AC4-9786-7BFA3E134223}" srcOrd="1" destOrd="0" presId="urn:microsoft.com/office/officeart/2005/8/layout/hProcess9"/>
    <dgm:cxn modelId="{A4A56F21-A7CC-4DF8-8878-52609CA1EF51}" type="presParOf" srcId="{0B38E60C-9AF8-4141-B55E-1C733AC707DF}" destId="{66BEDDD9-C49F-4C33-8FAB-298C6FB33EEA}" srcOrd="2" destOrd="0" presId="urn:microsoft.com/office/officeart/2005/8/layout/hProcess9"/>
    <dgm:cxn modelId="{C6CCA712-0989-4ECE-98D4-2992398F3F99}" type="presParOf" srcId="{0B38E60C-9AF8-4141-B55E-1C733AC707DF}" destId="{514DC587-3E0E-4386-949C-C6E6BF6CC816}" srcOrd="3" destOrd="0" presId="urn:microsoft.com/office/officeart/2005/8/layout/hProcess9"/>
    <dgm:cxn modelId="{40A9C295-24C6-4713-8943-D1DF4996D645}" type="presParOf" srcId="{0B38E60C-9AF8-4141-B55E-1C733AC707DF}" destId="{BBD49BDF-84C7-4D44-B108-A2966011DEA1}" srcOrd="4" destOrd="0" presId="urn:microsoft.com/office/officeart/2005/8/layout/hProcess9"/>
    <dgm:cxn modelId="{24A40691-5499-4DFC-9C72-65D7FD30C208}" type="presParOf" srcId="{0B38E60C-9AF8-4141-B55E-1C733AC707DF}" destId="{68641EC8-1A68-4315-B866-A705C67ECC1E}" srcOrd="5" destOrd="0" presId="urn:microsoft.com/office/officeart/2005/8/layout/hProcess9"/>
    <dgm:cxn modelId="{F5D6E892-84DE-4413-9CBE-A1CCC6BB31A7}" type="presParOf" srcId="{0B38E60C-9AF8-4141-B55E-1C733AC707DF}" destId="{36371A3A-1C33-457C-8F76-058CDDB29A77}" srcOrd="6" destOrd="0" presId="urn:microsoft.com/office/officeart/2005/8/layout/hProcess9"/>
    <dgm:cxn modelId="{7892850E-A155-4B99-948A-D746B6DC31A5}" type="presParOf" srcId="{0B38E60C-9AF8-4141-B55E-1C733AC707DF}" destId="{DF715656-6CCB-445D-A85C-20D7DF45FFF5}" srcOrd="7" destOrd="0" presId="urn:microsoft.com/office/officeart/2005/8/layout/hProcess9"/>
    <dgm:cxn modelId="{20B3F8A8-C9B1-4553-915D-AC879FDEB0E7}" type="presParOf" srcId="{0B38E60C-9AF8-4141-B55E-1C733AC707DF}" destId="{49E07ABF-407B-4035-B8E9-FC775B5EFB5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CF78-9919-46BB-99C6-C0A2D09FFBB2}">
      <dsp:nvSpPr>
        <dsp:cNvPr id="0" name=""/>
        <dsp:cNvSpPr/>
      </dsp:nvSpPr>
      <dsp:spPr>
        <a:xfrm>
          <a:off x="600074" y="0"/>
          <a:ext cx="6800850" cy="49666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42DA-2117-4826-AAA6-76642960AE5F}">
      <dsp:nvSpPr>
        <dsp:cNvPr id="0" name=""/>
        <dsp:cNvSpPr/>
      </dsp:nvSpPr>
      <dsp:spPr>
        <a:xfrm>
          <a:off x="15274" y="1499520"/>
          <a:ext cx="1537301" cy="1986646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Što je nečisnica?</a:t>
          </a:r>
        </a:p>
      </dsp:txBody>
      <dsp:txXfrm>
        <a:off x="90319" y="1574565"/>
        <a:ext cx="1387211" cy="1836556"/>
      </dsp:txXfrm>
    </dsp:sp>
    <dsp:sp modelId="{66BEDDD9-C49F-4C33-8FAB-298C6FB33EEA}">
      <dsp:nvSpPr>
        <dsp:cNvPr id="0" name=""/>
        <dsp:cNvSpPr/>
      </dsp:nvSpPr>
      <dsp:spPr>
        <a:xfrm>
          <a:off x="1617682" y="1489984"/>
          <a:ext cx="1537301" cy="19866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 čemu ovisi oblik i građa zuba </a:t>
          </a:r>
          <a:r>
            <a:rPr lang="hr-HR" sz="1800" kern="1200" dirty="0" smtClean="0"/>
            <a:t>nekih </a:t>
          </a:r>
          <a:r>
            <a:rPr lang="hr-HR" sz="1800" kern="1200" dirty="0"/>
            <a:t>skupina organizama?</a:t>
          </a:r>
        </a:p>
      </dsp:txBody>
      <dsp:txXfrm>
        <a:off x="1692727" y="1565029"/>
        <a:ext cx="1387211" cy="1836556"/>
      </dsp:txXfrm>
    </dsp:sp>
    <dsp:sp modelId="{BBD49BDF-84C7-4D44-B108-A2966011DEA1}">
      <dsp:nvSpPr>
        <dsp:cNvPr id="0" name=""/>
        <dsp:cNvSpPr/>
      </dsp:nvSpPr>
      <dsp:spPr>
        <a:xfrm>
          <a:off x="3231849" y="1489984"/>
          <a:ext cx="1537301" cy="198664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Objasni specifičnost prehrane pauka.</a:t>
          </a:r>
        </a:p>
      </dsp:txBody>
      <dsp:txXfrm>
        <a:off x="3306894" y="1565029"/>
        <a:ext cx="1387211" cy="1836556"/>
      </dsp:txXfrm>
    </dsp:sp>
    <dsp:sp modelId="{36371A3A-1C33-457C-8F76-058CDDB29A77}">
      <dsp:nvSpPr>
        <dsp:cNvPr id="0" name=""/>
        <dsp:cNvSpPr/>
      </dsp:nvSpPr>
      <dsp:spPr>
        <a:xfrm>
          <a:off x="4846015" y="1489984"/>
          <a:ext cx="1537301" cy="198664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1"/>
              </a:solidFill>
            </a:rPr>
            <a:t>Obrazloži imaju li svi kukci jednako građene usne organe.</a:t>
          </a:r>
        </a:p>
      </dsp:txBody>
      <dsp:txXfrm>
        <a:off x="4921060" y="1565029"/>
        <a:ext cx="1387211" cy="1836556"/>
      </dsp:txXfrm>
    </dsp:sp>
    <dsp:sp modelId="{49E07ABF-407B-4035-B8E9-FC775B5EFB58}">
      <dsp:nvSpPr>
        <dsp:cNvPr id="0" name=""/>
        <dsp:cNvSpPr/>
      </dsp:nvSpPr>
      <dsp:spPr>
        <a:xfrm>
          <a:off x="6460182" y="1489984"/>
          <a:ext cx="1537301" cy="198664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1"/>
              </a:solidFill>
            </a:rPr>
            <a:t>Opiši prehranu sjedilačkih </a:t>
          </a:r>
          <a:r>
            <a:rPr lang="hr-HR" sz="1800" kern="1200" dirty="0" smtClean="0">
              <a:solidFill>
                <a:schemeClr val="tx1"/>
              </a:solidFill>
            </a:rPr>
            <a:t>organizama.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6535227" y="1565029"/>
        <a:ext cx="1387211" cy="183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9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2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3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8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0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85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8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9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70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2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3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19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64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PREHRANA ŽIVIH BIĆA</a:t>
            </a:r>
            <a:br>
              <a:rPr lang="hr-HR" dirty="0"/>
            </a:br>
            <a:r>
              <a:rPr lang="hr-HR" dirty="0"/>
              <a:t>Prehrana životinja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Heterotrofna prehrana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Prehrana kralježnjaka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Prehrana beskralježnjaka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6" action="ppaction://hlinksldjump"/>
              </a:rPr>
              <a:t>Prehrana heterotrofnih protoktista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068BE-4524-4A19-AF5C-856847CD2E6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838200"/>
            <a:ext cx="7315200" cy="5125102"/>
          </a:xfrm>
          <a:prstGeom prst="rect">
            <a:avLst/>
          </a:prstGeom>
        </p:spPr>
      </p:pic>
      <p:sp>
        <p:nvSpPr>
          <p:cNvPr id="5" name="Pravokutnik 5"/>
          <p:cNvSpPr/>
          <p:nvPr/>
        </p:nvSpPr>
        <p:spPr>
          <a:xfrm>
            <a:off x="762000" y="39220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Lisica koja mnogo </a:t>
            </a:r>
            <a:r>
              <a:rPr kumimoji="0" lang="hr-HR" sz="2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riskira </a:t>
            </a:r>
            <a:r>
              <a:rPr kumimoji="0" lang="hr-HR" sz="20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 umire od gladi.</a:t>
            </a:r>
            <a:r>
              <a:rPr kumimoji="0" lang="hr-HR" sz="20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hr-HR" sz="20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                 </a:t>
            </a:r>
            <a:r>
              <a:rPr kumimoji="0" lang="hr-H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kirgizijska</a:t>
            </a:r>
            <a:endParaRPr kumimoji="0" lang="hr-HR" sz="2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41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4274518992"/>
              </p:ext>
            </p:extLst>
          </p:nvPr>
        </p:nvGraphicFramePr>
        <p:xfrm>
          <a:off x="457200" y="838200"/>
          <a:ext cx="8001000" cy="496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484332" y="2324890"/>
            <a:ext cx="1524000" cy="199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2076450" y="2324890"/>
            <a:ext cx="1524000" cy="199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3702050" y="2324890"/>
            <a:ext cx="1524000" cy="199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5337054" y="2324890"/>
            <a:ext cx="1524000" cy="199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6897627" y="2327199"/>
            <a:ext cx="1524000" cy="199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55" y="1143000"/>
            <a:ext cx="6093450" cy="42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09600" y="67395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HETEROTROFNA PREHRANA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905E528-E204-451A-81BD-23FDCBAA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43285"/>
            <a:ext cx="6553200" cy="498309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339536" y="125721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organizmi uzimaju </a:t>
            </a:r>
            <a:r>
              <a:rPr lang="hr-HR" b="1" dirty="0">
                <a:solidFill>
                  <a:schemeClr val="bg1"/>
                </a:solidFill>
              </a:rPr>
              <a:t>gotovu</a:t>
            </a:r>
            <a:r>
              <a:rPr lang="hr-HR" dirty="0">
                <a:solidFill>
                  <a:schemeClr val="bg1"/>
                </a:solidFill>
              </a:rPr>
              <a:t> hranu iz okoliša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39536" y="166351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chemeClr val="bg1"/>
                </a:solidFill>
              </a:rPr>
              <a:t>složenost</a:t>
            </a:r>
            <a:r>
              <a:rPr lang="hr-HR" dirty="0">
                <a:solidFill>
                  <a:schemeClr val="bg1"/>
                </a:solidFill>
              </a:rPr>
              <a:t> probavila i proces probave ovisi 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/>
                </a:solidFill>
              </a:rPr>
              <a:t>evolucijskome </a:t>
            </a:r>
            <a:r>
              <a:rPr lang="hr-HR" b="1" dirty="0">
                <a:solidFill>
                  <a:schemeClr val="bg1"/>
                </a:solidFill>
              </a:rPr>
              <a:t>razvoju </a:t>
            </a:r>
            <a:r>
              <a:rPr lang="hr-HR" dirty="0">
                <a:solidFill>
                  <a:schemeClr val="bg1"/>
                </a:solidFill>
              </a:rPr>
              <a:t>skupine/vrste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energetskim </a:t>
            </a:r>
            <a:r>
              <a:rPr lang="hr-HR" b="1" dirty="0">
                <a:solidFill>
                  <a:schemeClr val="bg1"/>
                </a:solidFill>
              </a:rPr>
              <a:t>potrebama</a:t>
            </a:r>
            <a:r>
              <a:rPr lang="hr-HR" dirty="0">
                <a:solidFill>
                  <a:schemeClr val="bg1"/>
                </a:solidFill>
              </a:rPr>
              <a:t> organizma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bg1"/>
                </a:solidFill>
              </a:rPr>
              <a:t>količini</a:t>
            </a:r>
            <a:r>
              <a:rPr lang="hr-HR" dirty="0">
                <a:solidFill>
                  <a:schemeClr val="bg1"/>
                </a:solidFill>
              </a:rPr>
              <a:t> i </a:t>
            </a:r>
            <a:r>
              <a:rPr lang="hr-HR" b="1" dirty="0">
                <a:solidFill>
                  <a:schemeClr val="bg1"/>
                </a:solidFill>
              </a:rPr>
              <a:t>vrsti </a:t>
            </a:r>
            <a:r>
              <a:rPr lang="hr-HR" dirty="0">
                <a:solidFill>
                  <a:schemeClr val="bg1"/>
                </a:solidFill>
              </a:rPr>
              <a:t>dostupne hrane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34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PREHRANA KRALJEŽNJAKA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8C653C7-C51F-4573-86A7-0331B6A8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8825091" cy="351983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09600" y="1066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</a:t>
            </a:r>
            <a:r>
              <a:rPr lang="hr-HR" dirty="0" smtClean="0"/>
              <a:t>robavilo je </a:t>
            </a:r>
            <a:r>
              <a:rPr lang="hr-HR" dirty="0"/>
              <a:t>kralježnjaka </a:t>
            </a:r>
            <a:r>
              <a:rPr lang="hr-HR" b="1" dirty="0" smtClean="0"/>
              <a:t>prohodno</a:t>
            </a:r>
            <a:endParaRPr lang="hr-HR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614127" y="143009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razgradnja hrane započinje u </a:t>
            </a:r>
            <a:r>
              <a:rPr lang="hr-HR" b="1" dirty="0"/>
              <a:t>usnoj šupljini</a:t>
            </a:r>
            <a:r>
              <a:rPr lang="hr-HR" dirty="0"/>
              <a:t>, završava u </a:t>
            </a:r>
            <a:r>
              <a:rPr lang="hr-HR" b="1" dirty="0" smtClean="0"/>
              <a:t>debelome </a:t>
            </a:r>
            <a:r>
              <a:rPr lang="hr-HR" b="1" dirty="0"/>
              <a:t>crijevu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9600" y="179942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NEČISNICA </a:t>
            </a:r>
            <a:r>
              <a:rPr lang="hr-HR" dirty="0" smtClean="0"/>
              <a:t>– otvor </a:t>
            </a:r>
            <a:r>
              <a:rPr lang="hr-HR" dirty="0"/>
              <a:t>u koji se ulijevaju mokraćni, spolni i izmetni produkti </a:t>
            </a:r>
          </a:p>
        </p:txBody>
      </p:sp>
    </p:spTree>
    <p:extLst>
      <p:ext uri="{BB962C8B-B14F-4D97-AF65-F5344CB8AC3E}">
        <p14:creationId xmlns:p14="http://schemas.microsoft.com/office/powerpoint/2010/main" val="24224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34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PREHRANA KRALJEŽNJAKA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A1FD072-D052-46B4-B565-C389FD099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2" y="4343400"/>
            <a:ext cx="2286000" cy="1520062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E8B3DF8-EF61-4A6F-AFEC-3CF0C4E5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93" y="1371600"/>
            <a:ext cx="1833465" cy="1383268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B93FB5C3-7B56-4E74-893A-1B6D3A9C4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52" y="2895600"/>
            <a:ext cx="2107948" cy="11927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529705" y="983914"/>
            <a:ext cx="134594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SVEŽDERI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928343" y="976018"/>
            <a:ext cx="134594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MESOŽDERI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229024" y="967264"/>
            <a:ext cx="134594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BILJOŽDERI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276600" y="3534437"/>
            <a:ext cx="4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Koje</a:t>
            </a:r>
            <a:r>
              <a:rPr lang="hr-HR" dirty="0"/>
              <a:t> zube </a:t>
            </a:r>
            <a:r>
              <a:rPr lang="hr-HR" dirty="0" smtClean="0"/>
              <a:t>mesožderi imaju </a:t>
            </a:r>
            <a:r>
              <a:rPr lang="hr-HR" dirty="0"/>
              <a:t>posebno </a:t>
            </a:r>
            <a:r>
              <a:rPr lang="hr-HR" dirty="0" smtClean="0"/>
              <a:t>razvijene?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09600" y="97893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Poveži</a:t>
            </a:r>
            <a:r>
              <a:rPr lang="hr-HR" dirty="0"/>
              <a:t> sliku životinje sa zubalom.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389254" y="592735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KREZUBINA </a:t>
            </a:r>
            <a:r>
              <a:rPr lang="hr-HR" dirty="0" smtClean="0"/>
              <a:t>– prostor bez </a:t>
            </a:r>
            <a:r>
              <a:rPr lang="hr-HR" dirty="0"/>
              <a:t>zuba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389254" y="5336608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Zašto</a:t>
            </a:r>
            <a:r>
              <a:rPr lang="hr-HR" dirty="0"/>
              <a:t> je probavna cijev biljoždera vrlo dugačka i želudac sastavljen od više cjelina?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391517" y="504481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Kojim zubima biljožderi </a:t>
            </a:r>
            <a:r>
              <a:rPr lang="hr-HR" b="1" dirty="0" err="1" smtClean="0"/>
              <a:t>odgrizuju</a:t>
            </a:r>
            <a:r>
              <a:rPr lang="hr-HR" dirty="0" smtClean="0"/>
              <a:t> </a:t>
            </a:r>
            <a:r>
              <a:rPr lang="hr-HR" dirty="0"/>
              <a:t>hranu?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3216141" y="206398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Čime</a:t>
            </a:r>
            <a:r>
              <a:rPr lang="hr-HR" dirty="0"/>
              <a:t> se </a:t>
            </a:r>
            <a:r>
              <a:rPr lang="hr-HR" dirty="0" smtClean="0"/>
              <a:t>svejedi hrane</a:t>
            </a:r>
            <a:r>
              <a:rPr lang="hr-HR" dirty="0"/>
              <a:t>?</a:t>
            </a:r>
            <a:endParaRPr lang="hr-HR" dirty="0"/>
          </a:p>
        </p:txBody>
      </p:sp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69" y="858960"/>
            <a:ext cx="922674" cy="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Smile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5" y="3307534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Smile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58" y="5085597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Smile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51" y="1931252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niOkvir 19"/>
          <p:cNvSpPr txBox="1"/>
          <p:nvPr/>
        </p:nvSpPr>
        <p:spPr>
          <a:xfrm>
            <a:off x="6433242" y="1348264"/>
            <a:ext cx="24748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Imaju li sve skupine kralježnjaka </a:t>
            </a:r>
            <a:r>
              <a:rPr lang="hr-HR" b="1" dirty="0"/>
              <a:t>zube</a:t>
            </a:r>
            <a:r>
              <a:rPr lang="hr-HR" dirty="0"/>
              <a:t>?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6439277" y="2071884"/>
            <a:ext cx="24710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Kako zmije </a:t>
            </a:r>
            <a:r>
              <a:rPr lang="hr-HR" dirty="0"/>
              <a:t>neotrovnice svladavaju plijen?</a:t>
            </a:r>
          </a:p>
        </p:txBody>
      </p:sp>
    </p:spTree>
    <p:extLst>
      <p:ext uri="{BB962C8B-B14F-4D97-AF65-F5344CB8AC3E}">
        <p14:creationId xmlns:p14="http://schemas.microsoft.com/office/powerpoint/2010/main" val="970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7187 0.28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7556E-17 L -0.42153 0.49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57205 0.04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1000" y="83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PREHRANA BESKRALJEŽNJAKA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CB4494C-ECF8-4537-9654-D0C8582B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36192"/>
            <a:ext cx="1828800" cy="103188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39B222B-D9FB-4C9F-AFB4-1A24AE56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1828800" cy="142617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DDFE6A0A-4F19-4A77-9704-1A0861C95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964" y="4279126"/>
            <a:ext cx="1709326" cy="111884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0D4E771-75CE-4B63-9E5F-650E6C038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690" y="4279126"/>
            <a:ext cx="1907274" cy="1118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CA398-FEF1-4FDC-B5D4-EEC27DE8D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60" y="4279125"/>
            <a:ext cx="1551055" cy="1118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2442F-66D8-429D-B3DD-25D2DF2A3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051" y="4269099"/>
            <a:ext cx="2315550" cy="112887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362200" y="1324093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GLAVONOŠCI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848100" y="1335761"/>
            <a:ext cx="545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do hrane dolaze </a:t>
            </a:r>
            <a:r>
              <a:rPr lang="hr-HR" b="1" dirty="0"/>
              <a:t>aktivnim</a:t>
            </a:r>
            <a:r>
              <a:rPr lang="hr-HR" dirty="0"/>
              <a:t> lovom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362200" y="1705093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PUŽEVI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276600" y="171316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usitnjavaju hranu </a:t>
            </a:r>
            <a:r>
              <a:rPr lang="hr-HR" dirty="0" smtClean="0"/>
              <a:t>s pomoću </a:t>
            </a:r>
            <a:r>
              <a:rPr lang="hr-HR" dirty="0"/>
              <a:t>nazubljene </a:t>
            </a:r>
            <a:r>
              <a:rPr lang="hr-HR" b="1" dirty="0"/>
              <a:t>trenice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2514600" y="29361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PAUCI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233108" y="2955679"/>
            <a:ext cx="575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čeljusne </a:t>
            </a:r>
            <a:r>
              <a:rPr lang="hr-HR" b="1" dirty="0" smtClean="0"/>
              <a:t>nožice </a:t>
            </a:r>
            <a:r>
              <a:rPr lang="hr-HR" dirty="0" smtClean="0"/>
              <a:t>+ </a:t>
            </a:r>
            <a:r>
              <a:rPr lang="hr-HR" b="1" dirty="0"/>
              <a:t>kliješta</a:t>
            </a:r>
            <a:r>
              <a:rPr lang="hr-HR" dirty="0"/>
              <a:t> spojena s otrovnim žlijezdama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3233108" y="3275803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ubrizgavaju</a:t>
            </a:r>
            <a:r>
              <a:rPr lang="hr-HR" dirty="0"/>
              <a:t> probavne sokove u žrtvu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3233108" y="360759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kombinacija</a:t>
            </a:r>
            <a:r>
              <a:rPr lang="hr-HR" dirty="0"/>
              <a:t> vanjske i unutarnje probave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57200" y="417854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KUKCI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1430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temelju izgleda usnih organa pretpostavi </a:t>
            </a:r>
            <a:r>
              <a:rPr lang="hr-HR" b="1" dirty="0"/>
              <a:t>čime </a:t>
            </a:r>
            <a:r>
              <a:rPr lang="hr-HR" dirty="0"/>
              <a:t>će se </a:t>
            </a:r>
            <a:r>
              <a:rPr lang="hr-HR" dirty="0" smtClean="0"/>
              <a:t>neki kukac hraniti</a:t>
            </a:r>
            <a:r>
              <a:rPr lang="hr-HR" dirty="0"/>
              <a:t>.</a:t>
            </a:r>
            <a:endParaRPr lang="hr-HR" dirty="0"/>
          </a:p>
        </p:txBody>
      </p:sp>
      <p:pic>
        <p:nvPicPr>
          <p:cNvPr id="19" name="Picture 3" descr="F:\Smiley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0" y="5360249"/>
            <a:ext cx="922674" cy="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3E5979-BE78-4B78-8022-14154B25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2391916" cy="145331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011E9D3-6F1C-4B58-AE12-E4DD95A2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674634"/>
            <a:ext cx="4459866" cy="237244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04800" y="60128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PREHRANA BESKRALJEŽNJAKA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124200" y="1111209"/>
            <a:ext cx="304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KOLUTIĆAVCI – GUJAVICE 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3195411" y="1524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prohodno </a:t>
            </a:r>
            <a:r>
              <a:rPr lang="hr-HR" dirty="0"/>
              <a:t>probavilo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962400" y="2038507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Služeći se</a:t>
            </a:r>
            <a:r>
              <a:rPr lang="hr-HR" dirty="0" smtClean="0"/>
              <a:t> slikom, </a:t>
            </a:r>
            <a:r>
              <a:rPr lang="hr-HR" b="1" dirty="0"/>
              <a:t>navedi dijelove </a:t>
            </a:r>
            <a:r>
              <a:rPr lang="hr-HR" dirty="0" smtClean="0"/>
              <a:t>probavnoga sustava</a:t>
            </a:r>
            <a:r>
              <a:rPr lang="hr-HR" dirty="0"/>
              <a:t>.</a:t>
            </a:r>
          </a:p>
        </p:txBody>
      </p:sp>
      <p:pic>
        <p:nvPicPr>
          <p:cNvPr id="10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922674" cy="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191540" y="5089324"/>
            <a:ext cx="668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hrane se biljnim i izmetnim </a:t>
            </a:r>
            <a:r>
              <a:rPr lang="hr-HR" dirty="0" smtClean="0"/>
              <a:t>ostatcima </a:t>
            </a:r>
            <a:r>
              <a:rPr lang="hr-HR" b="1" dirty="0"/>
              <a:t>pomiješanim</a:t>
            </a:r>
            <a:r>
              <a:rPr lang="hr-HR" dirty="0"/>
              <a:t> s tlom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91540" y="5458656"/>
            <a:ext cx="82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miješanjem čestica zemlje s organskim tvarima stvara </a:t>
            </a:r>
            <a:r>
              <a:rPr lang="hr-HR" dirty="0" smtClean="0"/>
              <a:t>humus – čini </a:t>
            </a:r>
            <a:r>
              <a:rPr lang="hr-HR" dirty="0"/>
              <a:t>tlo </a:t>
            </a:r>
            <a:r>
              <a:rPr lang="hr-HR" b="1" dirty="0"/>
              <a:t>plodnijim</a:t>
            </a:r>
          </a:p>
        </p:txBody>
      </p:sp>
    </p:spTree>
    <p:extLst>
      <p:ext uri="{BB962C8B-B14F-4D97-AF65-F5344CB8AC3E}">
        <p14:creationId xmlns:p14="http://schemas.microsoft.com/office/powerpoint/2010/main" val="30572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B246D403-3D8A-4C0F-81BD-996A40CB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8198"/>
            <a:ext cx="3083878" cy="20204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81000" y="83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PREHRANA BESKRALJEŽNJAKA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70E03F-2CD3-4560-A774-A113E2846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1" y="3904658"/>
            <a:ext cx="3043557" cy="245886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657600" y="138819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naseljavaju </a:t>
            </a:r>
            <a:r>
              <a:rPr lang="hr-HR" b="1" dirty="0"/>
              <a:t>probavni sustav </a:t>
            </a:r>
            <a:r>
              <a:rPr lang="hr-HR" dirty="0"/>
              <a:t>domaćina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650054" y="1815906"/>
            <a:ext cx="526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snažnim mišićnim ždrijelom </a:t>
            </a:r>
            <a:r>
              <a:rPr lang="hr-HR" b="1" dirty="0"/>
              <a:t>usisavaju</a:t>
            </a:r>
            <a:r>
              <a:rPr lang="hr-HR" dirty="0"/>
              <a:t> hranjive tvari ili </a:t>
            </a:r>
            <a:r>
              <a:rPr lang="hr-HR" b="1" dirty="0"/>
              <a:t>upijaju</a:t>
            </a:r>
            <a:r>
              <a:rPr lang="hr-HR" dirty="0"/>
              <a:t> cijelom površinom tijela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685513" y="2484116"/>
            <a:ext cx="522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za </a:t>
            </a:r>
            <a:r>
              <a:rPr lang="hr-HR" dirty="0" err="1"/>
              <a:t>stijenke</a:t>
            </a:r>
            <a:r>
              <a:rPr lang="hr-HR" dirty="0"/>
              <a:t> probavila domaćina </a:t>
            </a:r>
            <a:r>
              <a:rPr lang="hr-HR" b="1" dirty="0"/>
              <a:t>pričvršćeni</a:t>
            </a:r>
            <a:r>
              <a:rPr lang="hr-HR" dirty="0"/>
              <a:t> brojnim kukicama i </a:t>
            </a:r>
            <a:r>
              <a:rPr lang="hr-HR" dirty="0" err="1" smtClean="0"/>
              <a:t>prianjalkama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644773" y="388051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BODLJIKAŠI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668498" y="1036622"/>
            <a:ext cx="385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NAMETNIČKI PLOŠNJACI I OBLIĆI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693814" y="4249847"/>
            <a:ext cx="384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čistači morskoga dna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217490" y="4944969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Gdje se na slici nalaze oštri zubi ježinca?</a:t>
            </a:r>
          </a:p>
        </p:txBody>
      </p:sp>
      <p:pic>
        <p:nvPicPr>
          <p:cNvPr id="15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63" y="4826530"/>
            <a:ext cx="922674" cy="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4235123" y="532596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Čime se ježinci hrane?</a:t>
            </a:r>
          </a:p>
        </p:txBody>
      </p:sp>
    </p:spTree>
    <p:extLst>
      <p:ext uri="{BB962C8B-B14F-4D97-AF65-F5344CB8AC3E}">
        <p14:creationId xmlns:p14="http://schemas.microsoft.com/office/powerpoint/2010/main" val="2193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A907AE9-A296-4BB7-B128-8CFEADED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7533"/>
            <a:ext cx="3143971" cy="298346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81000" y="83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PREHRANA BESKRALJEŽNJAKA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5400F13-D98A-4A09-8E34-698AC066C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669525"/>
            <a:ext cx="2514600" cy="166402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7338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SPUŽVE I ŽARNJACI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7338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sjedilački organizmi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733800" y="22743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filtriraju vodu </a:t>
            </a:r>
            <a:r>
              <a:rPr lang="hr-HR" dirty="0"/>
              <a:t>u kojoj lebde organizmi (spužve) ili </a:t>
            </a:r>
            <a:r>
              <a:rPr lang="hr-HR" b="1" dirty="0"/>
              <a:t>hvataju lovkama </a:t>
            </a:r>
            <a:r>
              <a:rPr lang="hr-HR" dirty="0"/>
              <a:t>(žarnjaci)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200400" y="3890677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ŠKOLJKAŠI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731537" y="426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Pretpostavi zašto prikazana školjka ima otvorene </a:t>
            </a:r>
          </a:p>
          <a:p>
            <a:r>
              <a:rPr lang="hr-HR" dirty="0"/>
              <a:t>ljušture.</a:t>
            </a:r>
          </a:p>
        </p:txBody>
      </p:sp>
      <p:pic>
        <p:nvPicPr>
          <p:cNvPr id="10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49" y="4215454"/>
            <a:ext cx="922674" cy="6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3400" y="76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PREHRANA HETEROTROFNIH PROTOKTISTA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609E67-A983-4AE0-A7D2-21BD376F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" y="1828800"/>
            <a:ext cx="2227082" cy="17423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094095D-5E5D-4DCE-ABBC-E9BB7AA66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426" y="1833643"/>
            <a:ext cx="2581921" cy="1752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18F7828-98DF-4854-95FB-903E38F9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69" y="1838766"/>
            <a:ext cx="2241814" cy="174235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48489" y="403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pri doticaju s hranom obuhvate ju i s pomoću membrane oblikuju </a:t>
            </a:r>
            <a:r>
              <a:rPr lang="hr-HR" b="1" dirty="0"/>
              <a:t>hranidbeni</a:t>
            </a:r>
            <a:r>
              <a:rPr lang="hr-HR" dirty="0"/>
              <a:t> </a:t>
            </a:r>
            <a:r>
              <a:rPr lang="hr-HR" b="1" dirty="0"/>
              <a:t>mjehurić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09600" y="478000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hranidbeni </a:t>
            </a:r>
            <a:r>
              <a:rPr lang="hr-HR" dirty="0" smtClean="0"/>
              <a:t>mjehurić – </a:t>
            </a:r>
            <a:r>
              <a:rPr lang="hr-HR" b="1" dirty="0" smtClean="0"/>
              <a:t>razgrađuje</a:t>
            </a:r>
            <a:r>
              <a:rPr lang="hr-HR" dirty="0" smtClean="0"/>
              <a:t> </a:t>
            </a:r>
            <a:r>
              <a:rPr lang="hr-HR" dirty="0"/>
              <a:t>hranu koja difuzijom </a:t>
            </a:r>
            <a:r>
              <a:rPr lang="hr-HR" b="1" dirty="0"/>
              <a:t>putuje</a:t>
            </a:r>
            <a:r>
              <a:rPr lang="hr-HR" dirty="0"/>
              <a:t> citoplazmom</a:t>
            </a:r>
          </a:p>
        </p:txBody>
      </p:sp>
    </p:spTree>
    <p:extLst>
      <p:ext uri="{BB962C8B-B14F-4D97-AF65-F5344CB8AC3E}">
        <p14:creationId xmlns:p14="http://schemas.microsoft.com/office/powerpoint/2010/main" val="15895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363</Words>
  <Application>Microsoft Office PowerPoint</Application>
  <PresentationFormat>Prikaz na zaslonu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PREHRANA ŽIVIH BIĆA Prehrana životinja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Windows korisnik</cp:lastModifiedBy>
  <cp:revision>18</cp:revision>
  <dcterms:created xsi:type="dcterms:W3CDTF">2006-08-16T00:00:00Z</dcterms:created>
  <dcterms:modified xsi:type="dcterms:W3CDTF">2019-08-16T08:23:47Z</dcterms:modified>
</cp:coreProperties>
</file>